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Helvetica Neue" panose="02000503000000020004" pitchFamily="2" charset="0"/>
      <p:regular r:id="rId20"/>
      <p:bold r:id="rId21"/>
      <p:italic r:id="rId22"/>
      <p:boldItalic r:id="rId23"/>
    </p:embeddedFont>
    <p:embeddedFont>
      <p:font typeface="Helvetica Neue Light" panose="02000403000000020004" pitchFamily="2" charset="0"/>
      <p:regular r:id="rId24"/>
      <p:bold r:id="rId25"/>
      <p:italic r:id="rId26"/>
      <p:boldItalic r:id="rId27"/>
    </p:embeddedFont>
    <p:embeddedFont>
      <p:font typeface="Merriweather" pitchFamily="2" charset="77"/>
      <p:regular r:id="rId28"/>
      <p:bold r:id="rId29"/>
      <p:italic r:id="rId30"/>
      <p:boldItalic r:id="rId31"/>
    </p:embeddedFont>
    <p:embeddedFont>
      <p:font typeface="Oswald Regular" pitchFamily="2" charset="77"/>
      <p:regular r:id="rId32"/>
      <p:bold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p:cViewPr varScale="1">
        <p:scale>
          <a:sx n="131" d="100"/>
          <a:sy n="131" d="100"/>
        </p:scale>
        <p:origin x="9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78c5431c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78c5431c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9d271b64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9d271b64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78c5431c8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78c5431c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9d271b64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9d271b64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78c5431c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78c5431c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78c5431c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78c5431c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78c5431c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878c5431c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78c5431c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78c5431c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78c5431c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78c5431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78c5431c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78c5431c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78c5431c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78c5431c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78c5431c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78c5431c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78c5431c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78c5431c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9d271b64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9d271b64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78c5431c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78c5431c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78c5431c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78c5431c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Regular"/>
                <a:ea typeface="Oswald Regular"/>
                <a:cs typeface="Oswald Regular"/>
                <a:sym typeface="Oswald Regular"/>
              </a:rPr>
              <a:t>Research Presentation	</a:t>
            </a:r>
            <a:endParaRPr>
              <a:latin typeface="Oswald Regular"/>
              <a:ea typeface="Oswald Regular"/>
              <a:cs typeface="Oswald Regular"/>
              <a:sym typeface="Oswald Regular"/>
            </a:endParaRPr>
          </a:p>
        </p:txBody>
      </p:sp>
      <p:sp>
        <p:nvSpPr>
          <p:cNvPr id="65" name="Google Shape;65;p13"/>
          <p:cNvSpPr txBox="1">
            <a:spLocks noGrp="1"/>
          </p:cNvSpPr>
          <p:nvPr>
            <p:ph type="subTitle" idx="1"/>
          </p:nvPr>
        </p:nvSpPr>
        <p:spPr>
          <a:xfrm>
            <a:off x="311700" y="12334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PREDICTING ATHLETE SPONSORSHIPS WITH THE 2016 RIO OLYMPIC GAMES</a:t>
            </a:r>
            <a:endParaRPr>
              <a:latin typeface="Helvetica Neue Light"/>
              <a:ea typeface="Helvetica Neue Light"/>
              <a:cs typeface="Helvetica Neue Light"/>
              <a:sym typeface="Helvetica Neue Light"/>
            </a:endParaRPr>
          </a:p>
        </p:txBody>
      </p:sp>
      <p:pic>
        <p:nvPicPr>
          <p:cNvPr id="66" name="Google Shape;66;p13"/>
          <p:cNvPicPr preferRelativeResize="0"/>
          <p:nvPr/>
        </p:nvPicPr>
        <p:blipFill>
          <a:blip r:embed="rId3">
            <a:alphaModFix/>
          </a:blip>
          <a:stretch>
            <a:fillRect/>
          </a:stretch>
        </p:blipFill>
        <p:spPr>
          <a:xfrm>
            <a:off x="3440350" y="2290035"/>
            <a:ext cx="4812648" cy="2221839"/>
          </a:xfrm>
          <a:prstGeom prst="rect">
            <a:avLst/>
          </a:prstGeom>
          <a:noFill/>
          <a:ln>
            <a:noFill/>
          </a:ln>
        </p:spPr>
      </p:pic>
      <p:sp>
        <p:nvSpPr>
          <p:cNvPr id="67" name="Google Shape;67;p13"/>
          <p:cNvSpPr txBox="1">
            <a:spLocks noGrp="1"/>
          </p:cNvSpPr>
          <p:nvPr>
            <p:ph type="subTitle" idx="1"/>
          </p:nvPr>
        </p:nvSpPr>
        <p:spPr>
          <a:xfrm>
            <a:off x="197400" y="4365285"/>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Helvetica Neue Light"/>
                <a:ea typeface="Helvetica Neue Light"/>
                <a:cs typeface="Helvetica Neue Light"/>
                <a:sym typeface="Helvetica Neue Light"/>
              </a:rPr>
              <a:t>Team: Deanna Zarrillo, Jeff Thomson, Sathish Kumar Rajendiran</a:t>
            </a:r>
            <a:endParaRPr sz="19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bar chart to the right shows the breakdown of medals by sport, and is further broken down into gender. Aquatics won the most medals, and more females won medals than males.</a:t>
            </a:r>
            <a:endParaRPr/>
          </a:p>
        </p:txBody>
      </p:sp>
      <p:pic>
        <p:nvPicPr>
          <p:cNvPr id="140" name="Google Shape;140;p22"/>
          <p:cNvPicPr preferRelativeResize="0"/>
          <p:nvPr/>
        </p:nvPicPr>
        <p:blipFill>
          <a:blip r:embed="rId3">
            <a:alphaModFix/>
          </a:blip>
          <a:stretch>
            <a:fillRect/>
          </a:stretch>
        </p:blipFill>
        <p:spPr>
          <a:xfrm>
            <a:off x="2588975" y="36600"/>
            <a:ext cx="6400800" cy="4306875"/>
          </a:xfrm>
          <a:prstGeom prst="rect">
            <a:avLst/>
          </a:prstGeom>
          <a:noFill/>
          <a:ln>
            <a:noFill/>
          </a:ln>
        </p:spPr>
      </p:pic>
      <p:sp>
        <p:nvSpPr>
          <p:cNvPr id="141" name="Google Shape;141;p22"/>
          <p:cNvSpPr txBox="1">
            <a:spLocks noGrp="1"/>
          </p:cNvSpPr>
          <p:nvPr>
            <p:ph type="title" idx="4294967295"/>
          </p:nvPr>
        </p:nvSpPr>
        <p:spPr>
          <a:xfrm>
            <a:off x="311725" y="500925"/>
            <a:ext cx="23229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latin typeface="Oswald Regular"/>
                <a:ea typeface="Oswald Regular"/>
                <a:cs typeface="Oswald Regular"/>
                <a:sym typeface="Oswald Regular"/>
              </a:rPr>
              <a:t>BAR CHART: MEDALS BY SPORT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These two scatter plots dive further into the total medals awarded in a sport.</a:t>
            </a:r>
            <a:endParaRPr/>
          </a:p>
        </p:txBody>
      </p:sp>
      <p:sp>
        <p:nvSpPr>
          <p:cNvPr id="147" name="Google Shape;147;p23"/>
          <p:cNvSpPr txBox="1">
            <a:spLocks noGrp="1"/>
          </p:cNvSpPr>
          <p:nvPr>
            <p:ph type="title" idx="4294967295"/>
          </p:nvPr>
        </p:nvSpPr>
        <p:spPr>
          <a:xfrm>
            <a:off x="311725" y="196125"/>
            <a:ext cx="8364900" cy="12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latin typeface="Oswald Regular"/>
                <a:ea typeface="Oswald Regular"/>
                <a:cs typeface="Oswald Regular"/>
                <a:sym typeface="Oswald Regular"/>
              </a:rPr>
              <a:t>Scatter Plots: Total Medals by Sport and Age vs. </a:t>
            </a:r>
            <a:r>
              <a:rPr lang="en" sz="2900" dirty="0">
                <a:latin typeface="Oswald Regular"/>
                <a:ea typeface="Oswald Regular"/>
                <a:cs typeface="Oswald Regular"/>
                <a:sym typeface="Oswald Regular"/>
              </a:rPr>
              <a:t>by Sport and BMI</a:t>
            </a:r>
            <a:endParaRPr sz="2900" dirty="0">
              <a:latin typeface="Oswald Regular"/>
              <a:ea typeface="Oswald Regular"/>
              <a:cs typeface="Oswald Regular"/>
              <a:sym typeface="Oswald Regular"/>
            </a:endParaRPr>
          </a:p>
          <a:p>
            <a:pPr marL="0" lvl="0" indent="0" algn="l" rtl="0">
              <a:spcBef>
                <a:spcPts val="0"/>
              </a:spcBef>
              <a:spcAft>
                <a:spcPts val="0"/>
              </a:spcAft>
              <a:buNone/>
            </a:pPr>
            <a:endParaRPr sz="4100" dirty="0">
              <a:latin typeface="Oswald Regular"/>
              <a:ea typeface="Oswald Regular"/>
              <a:cs typeface="Oswald Regular"/>
              <a:sym typeface="Oswald Regular"/>
            </a:endParaRPr>
          </a:p>
          <a:p>
            <a:pPr marL="0" lvl="0" indent="0" algn="l" rtl="0">
              <a:spcBef>
                <a:spcPts val="0"/>
              </a:spcBef>
              <a:spcAft>
                <a:spcPts val="0"/>
              </a:spcAft>
              <a:buNone/>
            </a:pPr>
            <a:endParaRPr sz="4100" dirty="0">
              <a:latin typeface="Oswald Regular"/>
              <a:ea typeface="Oswald Regular"/>
              <a:cs typeface="Oswald Regular"/>
              <a:sym typeface="Oswald Regular"/>
            </a:endParaRPr>
          </a:p>
        </p:txBody>
      </p:sp>
      <p:pic>
        <p:nvPicPr>
          <p:cNvPr id="148" name="Google Shape;148;p23"/>
          <p:cNvPicPr preferRelativeResize="0"/>
          <p:nvPr/>
        </p:nvPicPr>
        <p:blipFill>
          <a:blip r:embed="rId3">
            <a:alphaModFix/>
          </a:blip>
          <a:stretch>
            <a:fillRect/>
          </a:stretch>
        </p:blipFill>
        <p:spPr>
          <a:xfrm>
            <a:off x="433275" y="1179600"/>
            <a:ext cx="4140226" cy="3189400"/>
          </a:xfrm>
          <a:prstGeom prst="rect">
            <a:avLst/>
          </a:prstGeom>
          <a:noFill/>
          <a:ln>
            <a:noFill/>
          </a:ln>
        </p:spPr>
      </p:pic>
      <p:pic>
        <p:nvPicPr>
          <p:cNvPr id="149" name="Google Shape;149;p23"/>
          <p:cNvPicPr preferRelativeResize="0"/>
          <p:nvPr/>
        </p:nvPicPr>
        <p:blipFill>
          <a:blip r:embed="rId4">
            <a:alphaModFix/>
          </a:blip>
          <a:stretch>
            <a:fillRect/>
          </a:stretch>
        </p:blipFill>
        <p:spPr>
          <a:xfrm>
            <a:off x="4714256" y="1103400"/>
            <a:ext cx="3951544" cy="3189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p:nvPr/>
        </p:nvSpPr>
        <p:spPr>
          <a:xfrm>
            <a:off x="3137625" y="-1500"/>
            <a:ext cx="13563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txBox="1">
            <a:spLocks noGrp="1"/>
          </p:cNvSpPr>
          <p:nvPr>
            <p:ph type="title"/>
          </p:nvPr>
        </p:nvSpPr>
        <p:spPr>
          <a:xfrm>
            <a:off x="159325" y="500925"/>
            <a:ext cx="28791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a:latin typeface="Oswald Regular"/>
                <a:ea typeface="Oswald Regular"/>
                <a:cs typeface="Oswald Regular"/>
                <a:sym typeface="Oswald Regular"/>
              </a:rPr>
              <a:t>LINEAR REGRESSION*</a:t>
            </a:r>
            <a:endParaRPr sz="3900">
              <a:latin typeface="Oswald Regular"/>
              <a:ea typeface="Oswald Regular"/>
              <a:cs typeface="Oswald Regular"/>
              <a:sym typeface="Oswald Regular"/>
            </a:endParaRPr>
          </a:p>
          <a:p>
            <a:pPr marL="0" lvl="0" indent="0" algn="l" rtl="0">
              <a:spcBef>
                <a:spcPts val="0"/>
              </a:spcBef>
              <a:spcAft>
                <a:spcPts val="0"/>
              </a:spcAft>
              <a:buNone/>
            </a:pPr>
            <a:endParaRPr sz="3900">
              <a:latin typeface="Oswald Regular"/>
              <a:ea typeface="Oswald Regular"/>
              <a:cs typeface="Oswald Regular"/>
              <a:sym typeface="Oswald Regular"/>
            </a:endParaRPr>
          </a:p>
          <a:p>
            <a:pPr marL="0" lvl="0" indent="0" algn="l" rtl="0">
              <a:spcBef>
                <a:spcPts val="0"/>
              </a:spcBef>
              <a:spcAft>
                <a:spcPts val="0"/>
              </a:spcAft>
              <a:buNone/>
            </a:pPr>
            <a:endParaRPr sz="3900">
              <a:latin typeface="Oswald Regular"/>
              <a:ea typeface="Oswald Regular"/>
              <a:cs typeface="Oswald Regular"/>
              <a:sym typeface="Oswald Regular"/>
            </a:endParaRPr>
          </a:p>
          <a:p>
            <a:pPr marL="0" lvl="0" indent="0" algn="l" rtl="0">
              <a:spcBef>
                <a:spcPts val="0"/>
              </a:spcBef>
              <a:spcAft>
                <a:spcPts val="0"/>
              </a:spcAft>
              <a:buNone/>
            </a:pPr>
            <a:endParaRPr sz="3900">
              <a:latin typeface="Oswald Regular"/>
              <a:ea typeface="Oswald Regular"/>
              <a:cs typeface="Oswald Regular"/>
              <a:sym typeface="Oswald Regular"/>
            </a:endParaRPr>
          </a:p>
          <a:p>
            <a:pPr marL="0" lvl="0" indent="0" algn="l" rtl="0">
              <a:spcBef>
                <a:spcPts val="0"/>
              </a:spcBef>
              <a:spcAft>
                <a:spcPts val="0"/>
              </a:spcAft>
              <a:buNone/>
            </a:pPr>
            <a:endParaRPr sz="3100">
              <a:latin typeface="Oswald Regular"/>
              <a:ea typeface="Oswald Regular"/>
              <a:cs typeface="Oswald Regular"/>
              <a:sym typeface="Oswald Regular"/>
            </a:endParaRPr>
          </a:p>
          <a:p>
            <a:pPr marL="0" lvl="0" indent="0" algn="l" rtl="0">
              <a:spcBef>
                <a:spcPts val="0"/>
              </a:spcBef>
              <a:spcAft>
                <a:spcPts val="0"/>
              </a:spcAft>
              <a:buNone/>
            </a:pPr>
            <a:endParaRPr sz="3100">
              <a:latin typeface="Oswald Regular"/>
              <a:ea typeface="Oswald Regular"/>
              <a:cs typeface="Oswald Regular"/>
              <a:sym typeface="Oswald Regular"/>
            </a:endParaRPr>
          </a:p>
          <a:p>
            <a:pPr marL="0" lvl="0" indent="0" algn="l" rtl="0">
              <a:spcBef>
                <a:spcPts val="0"/>
              </a:spcBef>
              <a:spcAft>
                <a:spcPts val="0"/>
              </a:spcAft>
              <a:buNone/>
            </a:pPr>
            <a:r>
              <a:rPr lang="en" sz="1000">
                <a:latin typeface="Helvetica Neue Light"/>
                <a:ea typeface="Helvetica Neue Light"/>
                <a:cs typeface="Helvetica Neue Light"/>
                <a:sym typeface="Helvetica Neue Light"/>
              </a:rPr>
              <a:t>* Likely better fit with some other regression model, however due to the scope of the project we looked instead at where we could see significant correlation to total medals </a:t>
            </a:r>
            <a:endParaRPr sz="100">
              <a:latin typeface="Helvetica Neue Light"/>
              <a:ea typeface="Helvetica Neue Light"/>
              <a:cs typeface="Helvetica Neue Light"/>
              <a:sym typeface="Helvetica Neue Light"/>
            </a:endParaRPr>
          </a:p>
        </p:txBody>
      </p:sp>
      <p:pic>
        <p:nvPicPr>
          <p:cNvPr id="156" name="Google Shape;156;p24"/>
          <p:cNvPicPr preferRelativeResize="0"/>
          <p:nvPr/>
        </p:nvPicPr>
        <p:blipFill>
          <a:blip r:embed="rId3">
            <a:alphaModFix/>
          </a:blip>
          <a:stretch>
            <a:fillRect/>
          </a:stretch>
        </p:blipFill>
        <p:spPr>
          <a:xfrm>
            <a:off x="3307075" y="112225"/>
            <a:ext cx="2931899" cy="1904624"/>
          </a:xfrm>
          <a:prstGeom prst="rect">
            <a:avLst/>
          </a:prstGeom>
          <a:noFill/>
          <a:ln>
            <a:noFill/>
          </a:ln>
        </p:spPr>
      </p:pic>
      <p:sp>
        <p:nvSpPr>
          <p:cNvPr id="157" name="Google Shape;157;p24"/>
          <p:cNvSpPr txBox="1">
            <a:spLocks noGrp="1"/>
          </p:cNvSpPr>
          <p:nvPr>
            <p:ph type="body" idx="1"/>
          </p:nvPr>
        </p:nvSpPr>
        <p:spPr>
          <a:xfrm>
            <a:off x="6109400" y="600750"/>
            <a:ext cx="2080200" cy="85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rgbClr val="000000"/>
                </a:solidFill>
                <a:latin typeface="Arial"/>
                <a:ea typeface="Arial"/>
                <a:cs typeface="Arial"/>
                <a:sym typeface="Arial"/>
              </a:rPr>
              <a:t>Assuming an alpha of 0.05, the p-value of 0.0371 indicates that age does have a correlation to total medals won</a:t>
            </a:r>
            <a:endParaRPr sz="1100"/>
          </a:p>
        </p:txBody>
      </p:sp>
      <p:pic>
        <p:nvPicPr>
          <p:cNvPr id="158" name="Google Shape;158;p24"/>
          <p:cNvPicPr preferRelativeResize="0"/>
          <p:nvPr/>
        </p:nvPicPr>
        <p:blipFill>
          <a:blip r:embed="rId4">
            <a:alphaModFix/>
          </a:blip>
          <a:stretch>
            <a:fillRect/>
          </a:stretch>
        </p:blipFill>
        <p:spPr>
          <a:xfrm>
            <a:off x="6180775" y="1560975"/>
            <a:ext cx="2881033" cy="1904626"/>
          </a:xfrm>
          <a:prstGeom prst="rect">
            <a:avLst/>
          </a:prstGeom>
          <a:noFill/>
          <a:ln>
            <a:noFill/>
          </a:ln>
        </p:spPr>
      </p:pic>
      <p:pic>
        <p:nvPicPr>
          <p:cNvPr id="159" name="Google Shape;159;p24"/>
          <p:cNvPicPr preferRelativeResize="0"/>
          <p:nvPr/>
        </p:nvPicPr>
        <p:blipFill>
          <a:blip r:embed="rId5">
            <a:alphaModFix/>
          </a:blip>
          <a:stretch>
            <a:fillRect/>
          </a:stretch>
        </p:blipFill>
        <p:spPr>
          <a:xfrm>
            <a:off x="3307075" y="3174850"/>
            <a:ext cx="2931902" cy="1956065"/>
          </a:xfrm>
          <a:prstGeom prst="rect">
            <a:avLst/>
          </a:prstGeom>
          <a:noFill/>
          <a:ln>
            <a:noFill/>
          </a:ln>
        </p:spPr>
      </p:pic>
      <p:sp>
        <p:nvSpPr>
          <p:cNvPr id="160" name="Google Shape;160;p24"/>
          <p:cNvSpPr txBox="1">
            <a:spLocks noGrp="1"/>
          </p:cNvSpPr>
          <p:nvPr>
            <p:ph type="body" idx="1"/>
          </p:nvPr>
        </p:nvSpPr>
        <p:spPr>
          <a:xfrm>
            <a:off x="6338025" y="4021875"/>
            <a:ext cx="2683800" cy="98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rgbClr val="000000"/>
                </a:solidFill>
                <a:latin typeface="Arial"/>
                <a:ea typeface="Arial"/>
                <a:cs typeface="Arial"/>
                <a:sym typeface="Arial"/>
              </a:rPr>
              <a:t>Assuming an alpha of 0.05, the p-value of 0^-6 indicates that population does have a correlation to total medals won. Of note is that the p-value for BMI &amp; population is smaller than age, so we will run the regression for age, BMI &amp; population as out independent variables and analyze the output.</a:t>
            </a:r>
            <a:endParaRPr sz="1100"/>
          </a:p>
        </p:txBody>
      </p:sp>
      <p:sp>
        <p:nvSpPr>
          <p:cNvPr id="161" name="Google Shape;161;p24"/>
          <p:cNvSpPr txBox="1">
            <a:spLocks noGrp="1"/>
          </p:cNvSpPr>
          <p:nvPr>
            <p:ph type="body" idx="1"/>
          </p:nvPr>
        </p:nvSpPr>
        <p:spPr>
          <a:xfrm>
            <a:off x="3729550" y="2451550"/>
            <a:ext cx="2189400" cy="72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
                <a:solidFill>
                  <a:srgbClr val="000000"/>
                </a:solidFill>
                <a:latin typeface="Arial"/>
                <a:ea typeface="Arial"/>
                <a:cs typeface="Arial"/>
                <a:sym typeface="Arial"/>
              </a:rPr>
              <a:t>Assuming an alpha of 0.05, the p-value of 0^-14 indicates that BMI does have a correlation to total medals won</a:t>
            </a:r>
            <a:endParaRPr sz="800"/>
          </a:p>
        </p:txBody>
      </p:sp>
      <p:sp>
        <p:nvSpPr>
          <p:cNvPr id="162" name="Google Shape;162;p24"/>
          <p:cNvSpPr txBox="1">
            <a:spLocks noGrp="1"/>
          </p:cNvSpPr>
          <p:nvPr>
            <p:ph type="body" idx="1"/>
          </p:nvPr>
        </p:nvSpPr>
        <p:spPr>
          <a:xfrm>
            <a:off x="6419750" y="3510985"/>
            <a:ext cx="1459500" cy="51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b="1">
                <a:solidFill>
                  <a:srgbClr val="F6B26B"/>
                </a:solidFill>
                <a:latin typeface="Arial"/>
                <a:ea typeface="Arial"/>
                <a:cs typeface="Arial"/>
                <a:sym typeface="Arial"/>
              </a:rPr>
              <a:t>R-squared:  0.09269 p-value: 0.00002755</a:t>
            </a:r>
            <a:endParaRPr b="1">
              <a:solidFill>
                <a:srgbClr val="F6B26B"/>
              </a:solidFill>
            </a:endParaRPr>
          </a:p>
        </p:txBody>
      </p:sp>
      <p:sp>
        <p:nvSpPr>
          <p:cNvPr id="163" name="Google Shape;163;p24"/>
          <p:cNvSpPr txBox="1">
            <a:spLocks noGrp="1"/>
          </p:cNvSpPr>
          <p:nvPr>
            <p:ph type="body" idx="1"/>
          </p:nvPr>
        </p:nvSpPr>
        <p:spPr>
          <a:xfrm>
            <a:off x="3707750" y="2016850"/>
            <a:ext cx="23559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6B26B"/>
                </a:solidFill>
                <a:latin typeface="Arial"/>
                <a:ea typeface="Arial"/>
                <a:cs typeface="Arial"/>
                <a:sym typeface="Arial"/>
              </a:rPr>
              <a:t>R-squared:  0.1904                   p-value: 0.00000000000004687</a:t>
            </a:r>
            <a:endParaRPr sz="1000" b="1">
              <a:solidFill>
                <a:srgbClr val="F6B26B"/>
              </a:solidFill>
              <a:latin typeface="Arial"/>
              <a:ea typeface="Arial"/>
              <a:cs typeface="Arial"/>
              <a:sym typeface="Arial"/>
            </a:endParaRPr>
          </a:p>
          <a:p>
            <a:pPr marL="0" lvl="0" indent="0" algn="l" rtl="0">
              <a:spcBef>
                <a:spcPts val="1600"/>
              </a:spcBef>
              <a:spcAft>
                <a:spcPts val="1600"/>
              </a:spcAft>
              <a:buNone/>
            </a:pPr>
            <a:endParaRPr/>
          </a:p>
        </p:txBody>
      </p:sp>
      <p:sp>
        <p:nvSpPr>
          <p:cNvPr id="164" name="Google Shape;164;p24"/>
          <p:cNvSpPr txBox="1">
            <a:spLocks noGrp="1"/>
          </p:cNvSpPr>
          <p:nvPr>
            <p:ph type="body" idx="1"/>
          </p:nvPr>
        </p:nvSpPr>
        <p:spPr>
          <a:xfrm>
            <a:off x="6109400" y="211750"/>
            <a:ext cx="1459500" cy="51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b="1">
                <a:solidFill>
                  <a:srgbClr val="F6B26B"/>
                </a:solidFill>
                <a:latin typeface="Arial"/>
                <a:ea typeface="Arial"/>
                <a:cs typeface="Arial"/>
                <a:sym typeface="Arial"/>
              </a:rPr>
              <a:t>R-squared:  0.2647 p-value: 0.0000926</a:t>
            </a:r>
            <a:endParaRPr sz="1000" b="1">
              <a:solidFill>
                <a:srgbClr val="F6B26B"/>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solidFill>
                  <a:srgbClr val="F6B26B"/>
                </a:solidFill>
                <a:latin typeface="Oswald Regular"/>
                <a:ea typeface="Oswald Regular"/>
                <a:cs typeface="Oswald Regular"/>
                <a:sym typeface="Oswald Regular"/>
              </a:rPr>
              <a:t>MULTILINEAR REGRESSION</a:t>
            </a:r>
            <a:endParaRPr>
              <a:solidFill>
                <a:srgbClr val="F6B26B"/>
              </a:solidFill>
            </a:endParaRPr>
          </a:p>
          <a:p>
            <a:pPr marL="0" lvl="0" indent="0" algn="l" rtl="0">
              <a:spcBef>
                <a:spcPts val="0"/>
              </a:spcBef>
              <a:spcAft>
                <a:spcPts val="0"/>
              </a:spcAft>
              <a:buNone/>
            </a:pPr>
            <a:endParaRPr/>
          </a:p>
        </p:txBody>
      </p:sp>
      <p:sp>
        <p:nvSpPr>
          <p:cNvPr id="170" name="Google Shape;170;p25"/>
          <p:cNvSpPr txBox="1">
            <a:spLocks noGrp="1"/>
          </p:cNvSpPr>
          <p:nvPr>
            <p:ph type="body" idx="1"/>
          </p:nvPr>
        </p:nvSpPr>
        <p:spPr>
          <a:xfrm>
            <a:off x="7702000" y="203750"/>
            <a:ext cx="1230900" cy="22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00000"/>
                </a:solidFill>
                <a:latin typeface="Arial"/>
                <a:ea typeface="Arial"/>
                <a:cs typeface="Arial"/>
                <a:sym typeface="Arial"/>
              </a:rPr>
              <a:t>From the regression output, population and BMI have a p-value below our alpha of 0.05 indicating they have a stronger correlation to total medals won than age</a:t>
            </a:r>
            <a:endParaRPr sz="10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171" name="Google Shape;171;p25"/>
          <p:cNvPicPr preferRelativeResize="0"/>
          <p:nvPr/>
        </p:nvPicPr>
        <p:blipFill>
          <a:blip r:embed="rId3">
            <a:alphaModFix/>
          </a:blip>
          <a:stretch>
            <a:fillRect/>
          </a:stretch>
        </p:blipFill>
        <p:spPr>
          <a:xfrm>
            <a:off x="4419600" y="99000"/>
            <a:ext cx="3168100" cy="2381274"/>
          </a:xfrm>
          <a:prstGeom prst="rect">
            <a:avLst/>
          </a:prstGeom>
          <a:noFill/>
          <a:ln>
            <a:noFill/>
          </a:ln>
        </p:spPr>
      </p:pic>
      <p:pic>
        <p:nvPicPr>
          <p:cNvPr id="172" name="Google Shape;172;p25"/>
          <p:cNvPicPr preferRelativeResize="0"/>
          <p:nvPr/>
        </p:nvPicPr>
        <p:blipFill>
          <a:blip r:embed="rId4">
            <a:alphaModFix/>
          </a:blip>
          <a:stretch>
            <a:fillRect/>
          </a:stretch>
        </p:blipFill>
        <p:spPr>
          <a:xfrm>
            <a:off x="5805209" y="2571750"/>
            <a:ext cx="3264290" cy="2457451"/>
          </a:xfrm>
          <a:prstGeom prst="rect">
            <a:avLst/>
          </a:prstGeom>
          <a:noFill/>
          <a:ln>
            <a:noFill/>
          </a:ln>
        </p:spPr>
      </p:pic>
      <p:sp>
        <p:nvSpPr>
          <p:cNvPr id="173" name="Google Shape;173;p25"/>
          <p:cNvSpPr txBox="1">
            <a:spLocks noGrp="1"/>
          </p:cNvSpPr>
          <p:nvPr>
            <p:ph type="body" idx="1"/>
          </p:nvPr>
        </p:nvSpPr>
        <p:spPr>
          <a:xfrm>
            <a:off x="4572000" y="2814675"/>
            <a:ext cx="1230900" cy="227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latin typeface="Arial"/>
                <a:ea typeface="Arial"/>
                <a:cs typeface="Arial"/>
                <a:sym typeface="Arial"/>
              </a:rPr>
              <a:t>Predicting total medals with age and ranked sports</a:t>
            </a:r>
            <a:endParaRPr sz="10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4100">
                <a:latin typeface="Oswald Regular"/>
                <a:ea typeface="Oswald Regular"/>
                <a:cs typeface="Oswald Regular"/>
                <a:sym typeface="Oswald Regular"/>
              </a:rPr>
              <a:t>PREDICTIVE ANALYSIS</a:t>
            </a:r>
            <a:endParaRPr sz="4100">
              <a:latin typeface="Oswald Regular"/>
              <a:ea typeface="Oswald Regular"/>
              <a:cs typeface="Oswald Regular"/>
              <a:sym typeface="Oswald Regular"/>
            </a:endParaRPr>
          </a:p>
        </p:txBody>
      </p:sp>
      <p:sp>
        <p:nvSpPr>
          <p:cNvPr id="179" name="Google Shape;179;p26"/>
          <p:cNvSpPr txBox="1"/>
          <p:nvPr/>
        </p:nvSpPr>
        <p:spPr>
          <a:xfrm>
            <a:off x="152400" y="1356150"/>
            <a:ext cx="3921300" cy="3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Medal prediction equation using multivariable regression model coefficients:</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lnSpc>
                <a:spcPct val="146668"/>
              </a:lnSpc>
              <a:spcBef>
                <a:spcPts val="0"/>
              </a:spcBef>
              <a:spcAft>
                <a:spcPts val="0"/>
              </a:spcAft>
              <a:buNone/>
            </a:pPr>
            <a:r>
              <a:rPr lang="en" sz="1150">
                <a:solidFill>
                  <a:srgbClr val="1D1C1D"/>
                </a:solidFill>
                <a:highlight>
                  <a:srgbClr val="F8F8F8"/>
                </a:highlight>
              </a:rPr>
              <a:t># Test 1</a:t>
            </a:r>
            <a:endParaRPr sz="1150">
              <a:solidFill>
                <a:srgbClr val="1D1C1D"/>
              </a:solidFill>
              <a:highlight>
                <a:srgbClr val="F8F8F8"/>
              </a:highlight>
            </a:endParaRPr>
          </a:p>
          <a:p>
            <a:pPr marL="0" lvl="0" indent="0" algn="l" rtl="0">
              <a:lnSpc>
                <a:spcPct val="146668"/>
              </a:lnSpc>
              <a:spcBef>
                <a:spcPts val="0"/>
              </a:spcBef>
              <a:spcAft>
                <a:spcPts val="0"/>
              </a:spcAft>
              <a:buNone/>
            </a:pPr>
            <a:r>
              <a:rPr lang="en" sz="1150">
                <a:solidFill>
                  <a:srgbClr val="1D1C1D"/>
                </a:solidFill>
                <a:highlight>
                  <a:srgbClr val="F8F8F8"/>
                </a:highlight>
              </a:rPr>
              <a:t># Predict total medals for a Male with BMI = 22, is 20 years old.</a:t>
            </a:r>
            <a:endParaRPr sz="1150">
              <a:solidFill>
                <a:srgbClr val="1D1C1D"/>
              </a:solidFill>
              <a:highlight>
                <a:srgbClr val="F8F8F8"/>
              </a:highlight>
            </a:endParaRPr>
          </a:p>
          <a:p>
            <a:pPr marL="0" lvl="0" indent="0" algn="l" rtl="0">
              <a:lnSpc>
                <a:spcPct val="146668"/>
              </a:lnSpc>
              <a:spcBef>
                <a:spcPts val="0"/>
              </a:spcBef>
              <a:spcAft>
                <a:spcPts val="0"/>
              </a:spcAft>
              <a:buNone/>
            </a:pPr>
            <a:r>
              <a:rPr lang="en" sz="1150">
                <a:solidFill>
                  <a:srgbClr val="1D1C1D"/>
                </a:solidFill>
                <a:highlight>
                  <a:srgbClr val="F8F8F8"/>
                </a:highlight>
              </a:rPr>
              <a:t>#  Y = 0.0722 + 0.004246x1 - 0.0005232x2 + 0.00000x3 + 0.024199x4</a:t>
            </a:r>
            <a:endParaRPr sz="1150">
              <a:solidFill>
                <a:srgbClr val="1D1C1D"/>
              </a:solidFill>
              <a:highlight>
                <a:srgbClr val="F8F8F8"/>
              </a:highlight>
            </a:endParaRPr>
          </a:p>
          <a:p>
            <a:pPr marL="0" lvl="0" indent="0" algn="l" rtl="0">
              <a:lnSpc>
                <a:spcPct val="146668"/>
              </a:lnSpc>
              <a:spcBef>
                <a:spcPts val="0"/>
              </a:spcBef>
              <a:spcAft>
                <a:spcPts val="0"/>
              </a:spcAft>
              <a:buNone/>
            </a:pPr>
            <a:r>
              <a:rPr lang="en" sz="1150">
                <a:solidFill>
                  <a:srgbClr val="1D1C1D"/>
                </a:solidFill>
                <a:highlight>
                  <a:srgbClr val="F6B26B"/>
                </a:highlight>
              </a:rPr>
              <a:t>#  Y = 0.829 so we can assume that this person will win one medals</a:t>
            </a:r>
            <a:endParaRPr sz="1150">
              <a:solidFill>
                <a:srgbClr val="1D1C1D"/>
              </a:solidFill>
              <a:highlight>
                <a:srgbClr val="F6B26B"/>
              </a:highlight>
            </a:endParaRPr>
          </a:p>
          <a:p>
            <a:pPr marL="0" lvl="0" indent="0" algn="l" rtl="0">
              <a:lnSpc>
                <a:spcPct val="146668"/>
              </a:lnSpc>
              <a:spcBef>
                <a:spcPts val="0"/>
              </a:spcBef>
              <a:spcAft>
                <a:spcPts val="0"/>
              </a:spcAft>
              <a:buNone/>
            </a:pPr>
            <a:r>
              <a:rPr lang="en" sz="1150">
                <a:solidFill>
                  <a:srgbClr val="1D1C1D"/>
                </a:solidFill>
                <a:highlight>
                  <a:srgbClr val="F8F8F8"/>
                </a:highlight>
              </a:rPr>
              <a:t># Test 2</a:t>
            </a:r>
            <a:endParaRPr sz="1150">
              <a:solidFill>
                <a:srgbClr val="1D1C1D"/>
              </a:solidFill>
              <a:highlight>
                <a:srgbClr val="F8F8F8"/>
              </a:highlight>
            </a:endParaRPr>
          </a:p>
          <a:p>
            <a:pPr marL="0" lvl="0" indent="0" algn="l" rtl="0">
              <a:lnSpc>
                <a:spcPct val="146668"/>
              </a:lnSpc>
              <a:spcBef>
                <a:spcPts val="0"/>
              </a:spcBef>
              <a:spcAft>
                <a:spcPts val="0"/>
              </a:spcAft>
              <a:buNone/>
            </a:pPr>
            <a:r>
              <a:rPr lang="en" sz="1150">
                <a:solidFill>
                  <a:srgbClr val="1D1C1D"/>
                </a:solidFill>
                <a:highlight>
                  <a:srgbClr val="F8F8F8"/>
                </a:highlight>
              </a:rPr>
              <a:t># Predict total medals for a Male with BMI = 30, is 45 years old.</a:t>
            </a:r>
            <a:endParaRPr sz="1150">
              <a:solidFill>
                <a:srgbClr val="1D1C1D"/>
              </a:solidFill>
              <a:highlight>
                <a:srgbClr val="F8F8F8"/>
              </a:highlight>
            </a:endParaRPr>
          </a:p>
          <a:p>
            <a:pPr marL="0" lvl="0" indent="0" algn="l" rtl="0">
              <a:lnSpc>
                <a:spcPct val="146668"/>
              </a:lnSpc>
              <a:spcBef>
                <a:spcPts val="0"/>
              </a:spcBef>
              <a:spcAft>
                <a:spcPts val="0"/>
              </a:spcAft>
              <a:buNone/>
            </a:pPr>
            <a:r>
              <a:rPr lang="en" sz="1150">
                <a:solidFill>
                  <a:srgbClr val="1D1C1D"/>
                </a:solidFill>
                <a:highlight>
                  <a:srgbClr val="F6B26B"/>
                </a:highlight>
              </a:rPr>
              <a:t># Y = 0.200 medals so we can predict that this person is unlikely to win any medals</a:t>
            </a:r>
            <a:endParaRPr sz="1150">
              <a:solidFill>
                <a:srgbClr val="1D1C1D"/>
              </a:solidFill>
              <a:highlight>
                <a:srgbClr val="F6B26B"/>
              </a:highlight>
            </a:endParaRPr>
          </a:p>
          <a:p>
            <a:pPr marL="0" lvl="0" indent="0" algn="l" rtl="0">
              <a:spcBef>
                <a:spcPts val="0"/>
              </a:spcBef>
              <a:spcAft>
                <a:spcPts val="0"/>
              </a:spcAft>
              <a:buNone/>
            </a:pPr>
            <a:endParaRPr>
              <a:latin typeface="Roboto"/>
              <a:ea typeface="Roboto"/>
              <a:cs typeface="Roboto"/>
              <a:sym typeface="Roboto"/>
            </a:endParaRPr>
          </a:p>
        </p:txBody>
      </p:sp>
      <p:pic>
        <p:nvPicPr>
          <p:cNvPr id="180" name="Google Shape;180;p26"/>
          <p:cNvPicPr preferRelativeResize="0"/>
          <p:nvPr/>
        </p:nvPicPr>
        <p:blipFill>
          <a:blip r:embed="rId3">
            <a:alphaModFix/>
          </a:blip>
          <a:stretch>
            <a:fillRect/>
          </a:stretch>
        </p:blipFill>
        <p:spPr>
          <a:xfrm>
            <a:off x="3997594" y="1853550"/>
            <a:ext cx="5124629" cy="276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100">
                <a:latin typeface="Oswald Regular"/>
                <a:ea typeface="Oswald Regular"/>
                <a:cs typeface="Oswald Regular"/>
                <a:sym typeface="Oswald Regular"/>
              </a:rPr>
              <a:t>PRESCRIPTIVE RESULTS</a:t>
            </a:r>
            <a:endParaRPr sz="4100">
              <a:latin typeface="Oswald Regular"/>
              <a:ea typeface="Oswald Regular"/>
              <a:cs typeface="Oswald Regular"/>
              <a:sym typeface="Oswald Regular"/>
            </a:endParaRPr>
          </a:p>
        </p:txBody>
      </p:sp>
      <p:sp>
        <p:nvSpPr>
          <p:cNvPr id="186" name="Google Shape;186;p27"/>
          <p:cNvSpPr txBox="1">
            <a:spLocks noGrp="1"/>
          </p:cNvSpPr>
          <p:nvPr>
            <p:ph type="subTitle" idx="4294967295"/>
          </p:nvPr>
        </p:nvSpPr>
        <p:spPr>
          <a:xfrm>
            <a:off x="312425" y="2969625"/>
            <a:ext cx="4836900" cy="92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i="1">
                <a:solidFill>
                  <a:srgbClr val="E69138"/>
                </a:solidFill>
              </a:rPr>
              <a:t>Which athletes may be considered desirable for corporate sponsors?</a:t>
            </a:r>
            <a:endParaRPr sz="1900" i="1">
              <a:solidFill>
                <a:srgbClr val="E6913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idx="4294967295"/>
          </p:nvPr>
        </p:nvSpPr>
        <p:spPr>
          <a:xfrm>
            <a:off x="159325" y="348525"/>
            <a:ext cx="2559300" cy="37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latin typeface="Oswald Regular"/>
                <a:ea typeface="Oswald Regular"/>
                <a:cs typeface="Oswald Regular"/>
                <a:sym typeface="Oswald Regular"/>
              </a:rPr>
              <a:t>TOP ATHLETES BY BREAKDOWN OF MEDAL TYPE</a:t>
            </a:r>
            <a:endParaRPr sz="3300">
              <a:latin typeface="Oswald Regular"/>
              <a:ea typeface="Oswald Regular"/>
              <a:cs typeface="Oswald Regular"/>
              <a:sym typeface="Oswald Regular"/>
            </a:endParaRPr>
          </a:p>
        </p:txBody>
      </p:sp>
      <p:sp>
        <p:nvSpPr>
          <p:cNvPr id="192" name="Google Shape;192;p28"/>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athletes above were awarded more than 2 medals in the 2016 games - a majority of these athletes are swimmers and many compete in track &amp; field events or gymnastics. </a:t>
            </a:r>
            <a:endParaRPr/>
          </a:p>
        </p:txBody>
      </p:sp>
      <p:pic>
        <p:nvPicPr>
          <p:cNvPr id="193" name="Google Shape;193;p28"/>
          <p:cNvPicPr preferRelativeResize="0"/>
          <p:nvPr/>
        </p:nvPicPr>
        <p:blipFill>
          <a:blip r:embed="rId3">
            <a:alphaModFix/>
          </a:blip>
          <a:stretch>
            <a:fillRect/>
          </a:stretch>
        </p:blipFill>
        <p:spPr>
          <a:xfrm>
            <a:off x="3028925" y="0"/>
            <a:ext cx="5770350" cy="4319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4100">
                <a:latin typeface="Oswald Regular"/>
                <a:ea typeface="Oswald Regular"/>
                <a:cs typeface="Oswald Regular"/>
                <a:sym typeface="Oswald Regular"/>
              </a:rPr>
              <a:t>THANK YOU!</a:t>
            </a:r>
            <a:endParaRPr sz="4100">
              <a:latin typeface="Oswald Regular"/>
              <a:ea typeface="Oswald Regular"/>
              <a:cs typeface="Oswald Regular"/>
              <a:sym typeface="Oswald Regular"/>
            </a:endParaRPr>
          </a:p>
          <a:p>
            <a:pPr marL="0" marR="0" lvl="0" indent="0" algn="l" rtl="0">
              <a:lnSpc>
                <a:spcPct val="100000"/>
              </a:lnSpc>
              <a:spcBef>
                <a:spcPts val="0"/>
              </a:spcBef>
              <a:spcAft>
                <a:spcPts val="0"/>
              </a:spcAft>
              <a:buNone/>
            </a:pPr>
            <a:r>
              <a:rPr lang="en" sz="4100">
                <a:latin typeface="Oswald Regular"/>
                <a:ea typeface="Oswald Regular"/>
                <a:cs typeface="Oswald Regular"/>
                <a:sym typeface="Oswald Regular"/>
              </a:rPr>
              <a:t>Questions?</a:t>
            </a:r>
            <a:endParaRPr sz="4100">
              <a:latin typeface="Oswald Regular"/>
              <a:ea typeface="Oswald Regular"/>
              <a:cs typeface="Oswald Regular"/>
              <a:sym typeface="Oswald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03100" y="55427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700">
                <a:solidFill>
                  <a:srgbClr val="F6B26B"/>
                </a:solidFill>
                <a:latin typeface="Oswald Regular"/>
                <a:ea typeface="Oswald Regular"/>
                <a:cs typeface="Oswald Regular"/>
                <a:sym typeface="Oswald Regular"/>
              </a:rPr>
              <a:t>OVERVIEW</a:t>
            </a:r>
            <a:endParaRPr sz="4700">
              <a:solidFill>
                <a:srgbClr val="F6B26B"/>
              </a:solidFill>
              <a:latin typeface="Oswald Regular"/>
              <a:ea typeface="Oswald Regular"/>
              <a:cs typeface="Oswald Regular"/>
              <a:sym typeface="Oswald Regular"/>
            </a:endParaRPr>
          </a:p>
        </p:txBody>
      </p:sp>
      <p:sp>
        <p:nvSpPr>
          <p:cNvPr id="73" name="Google Shape;73;p14"/>
          <p:cNvSpPr txBox="1">
            <a:spLocks noGrp="1"/>
          </p:cNvSpPr>
          <p:nvPr>
            <p:ph type="body" idx="1"/>
          </p:nvPr>
        </p:nvSpPr>
        <p:spPr>
          <a:xfrm>
            <a:off x="4627475" y="1172200"/>
            <a:ext cx="4166400" cy="116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OBJECTIVES &amp; DATA QUESTIONS</a:t>
            </a:r>
            <a:endParaRPr sz="1600"/>
          </a:p>
        </p:txBody>
      </p:sp>
      <p:sp>
        <p:nvSpPr>
          <p:cNvPr id="74" name="Google Shape;74;p14"/>
          <p:cNvSpPr txBox="1"/>
          <p:nvPr/>
        </p:nvSpPr>
        <p:spPr>
          <a:xfrm>
            <a:off x="3457900" y="1172200"/>
            <a:ext cx="551700" cy="464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Roboto"/>
              <a:buAutoNum type="arabicPeriod"/>
            </a:pPr>
            <a:endParaRPr>
              <a:latin typeface="Roboto"/>
              <a:ea typeface="Roboto"/>
              <a:cs typeface="Roboto"/>
              <a:sym typeface="Roboto"/>
            </a:endParaRPr>
          </a:p>
        </p:txBody>
      </p:sp>
      <p:sp>
        <p:nvSpPr>
          <p:cNvPr id="75" name="Google Shape;75;p14"/>
          <p:cNvSpPr txBox="1"/>
          <p:nvPr/>
        </p:nvSpPr>
        <p:spPr>
          <a:xfrm>
            <a:off x="3530475" y="2339550"/>
            <a:ext cx="5517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2. </a:t>
            </a:r>
            <a:endParaRPr b="1">
              <a:solidFill>
                <a:schemeClr val="lt1"/>
              </a:solidFill>
              <a:latin typeface="Roboto"/>
              <a:ea typeface="Roboto"/>
              <a:cs typeface="Roboto"/>
              <a:sym typeface="Roboto"/>
            </a:endParaRPr>
          </a:p>
        </p:txBody>
      </p:sp>
      <p:sp>
        <p:nvSpPr>
          <p:cNvPr id="76" name="Google Shape;76;p14"/>
          <p:cNvSpPr txBox="1"/>
          <p:nvPr/>
        </p:nvSpPr>
        <p:spPr>
          <a:xfrm>
            <a:off x="3530475" y="3506900"/>
            <a:ext cx="5517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3.</a:t>
            </a:r>
            <a:endParaRPr b="1">
              <a:solidFill>
                <a:schemeClr val="lt1"/>
              </a:solidFill>
              <a:latin typeface="Roboto"/>
              <a:ea typeface="Roboto"/>
              <a:cs typeface="Roboto"/>
              <a:sym typeface="Roboto"/>
            </a:endParaRPr>
          </a:p>
        </p:txBody>
      </p:sp>
      <p:sp>
        <p:nvSpPr>
          <p:cNvPr id="77" name="Google Shape;77;p14"/>
          <p:cNvSpPr txBox="1">
            <a:spLocks noGrp="1"/>
          </p:cNvSpPr>
          <p:nvPr>
            <p:ph type="body" idx="1"/>
          </p:nvPr>
        </p:nvSpPr>
        <p:spPr>
          <a:xfrm>
            <a:off x="4627475" y="2339550"/>
            <a:ext cx="4166400" cy="116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DESCRIPTIVE &amp; EXPLORATORY ANALYSIS</a:t>
            </a:r>
            <a:endParaRPr sz="1600"/>
          </a:p>
        </p:txBody>
      </p:sp>
      <p:sp>
        <p:nvSpPr>
          <p:cNvPr id="78" name="Google Shape;78;p14"/>
          <p:cNvSpPr txBox="1">
            <a:spLocks noGrp="1"/>
          </p:cNvSpPr>
          <p:nvPr>
            <p:ph type="body" idx="1"/>
          </p:nvPr>
        </p:nvSpPr>
        <p:spPr>
          <a:xfrm>
            <a:off x="4627475" y="3506900"/>
            <a:ext cx="4166400" cy="116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PREDICTIVE &amp; STATISTICAL ANALYSIS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latin typeface="Oswald Regular"/>
                <a:ea typeface="Oswald Regular"/>
                <a:cs typeface="Oswald Regular"/>
                <a:sym typeface="Oswald Regular"/>
              </a:rPr>
              <a:t>OBJECTIVES</a:t>
            </a:r>
            <a:endParaRPr sz="4100">
              <a:latin typeface="Oswald Regular"/>
              <a:ea typeface="Oswald Regular"/>
              <a:cs typeface="Oswald Regular"/>
              <a:sym typeface="Oswald Regular"/>
            </a:endParaRPr>
          </a:p>
        </p:txBody>
      </p:sp>
      <p:sp>
        <p:nvSpPr>
          <p:cNvPr id="84" name="Google Shape;84;p15"/>
          <p:cNvSpPr txBox="1"/>
          <p:nvPr/>
        </p:nvSpPr>
        <p:spPr>
          <a:xfrm>
            <a:off x="328775" y="1864175"/>
            <a:ext cx="8520600" cy="319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E69138"/>
              </a:buClr>
              <a:buSzPts val="1800"/>
              <a:buFont typeface="Helvetica Neue"/>
              <a:buChar char="●"/>
            </a:pPr>
            <a:r>
              <a:rPr lang="en" sz="1800" b="1">
                <a:solidFill>
                  <a:srgbClr val="E69138"/>
                </a:solidFill>
                <a:latin typeface="Helvetica Neue"/>
                <a:ea typeface="Helvetica Neue"/>
                <a:cs typeface="Helvetica Neue"/>
                <a:sym typeface="Helvetica Neue"/>
              </a:rPr>
              <a:t>To clean up the data sets, understand the data’s strengths and weaknesses, enhance areas with meaningful data and validate for data consistency </a:t>
            </a:r>
            <a:endParaRPr sz="1800" b="1">
              <a:solidFill>
                <a:srgbClr val="E69138"/>
              </a:solidFill>
              <a:latin typeface="Helvetica Neue"/>
              <a:ea typeface="Helvetica Neue"/>
              <a:cs typeface="Helvetica Neue"/>
              <a:sym typeface="Helvetica Neue"/>
            </a:endParaRPr>
          </a:p>
          <a:p>
            <a:pPr marL="0" lvl="0" indent="0" algn="l" rtl="0">
              <a:spcBef>
                <a:spcPts val="0"/>
              </a:spcBef>
              <a:spcAft>
                <a:spcPts val="0"/>
              </a:spcAft>
              <a:buNone/>
            </a:pPr>
            <a:endParaRPr sz="1800" b="1">
              <a:solidFill>
                <a:srgbClr val="E69138"/>
              </a:solidFill>
              <a:latin typeface="Helvetica Neue"/>
              <a:ea typeface="Helvetica Neue"/>
              <a:cs typeface="Helvetica Neue"/>
              <a:sym typeface="Helvetica Neue"/>
            </a:endParaRPr>
          </a:p>
          <a:p>
            <a:pPr marL="457200" lvl="0" indent="-342900" algn="l" rtl="0">
              <a:spcBef>
                <a:spcPts val="0"/>
              </a:spcBef>
              <a:spcAft>
                <a:spcPts val="0"/>
              </a:spcAft>
              <a:buClr>
                <a:srgbClr val="E69138"/>
              </a:buClr>
              <a:buSzPts val="1800"/>
              <a:buFont typeface="Helvetica Neue"/>
              <a:buChar char="●"/>
            </a:pPr>
            <a:r>
              <a:rPr lang="en" sz="1800" b="1">
                <a:solidFill>
                  <a:srgbClr val="E69138"/>
                </a:solidFill>
                <a:latin typeface="Helvetica Neue"/>
                <a:ea typeface="Helvetica Neue"/>
                <a:cs typeface="Helvetica Neue"/>
                <a:sym typeface="Helvetica Neue"/>
              </a:rPr>
              <a:t>To take meaningful data and create intuitive visualizations to be used for further analysis and pattern spotting</a:t>
            </a:r>
            <a:endParaRPr sz="1800" b="1">
              <a:solidFill>
                <a:srgbClr val="E69138"/>
              </a:solidFill>
              <a:latin typeface="Helvetica Neue"/>
              <a:ea typeface="Helvetica Neue"/>
              <a:cs typeface="Helvetica Neue"/>
              <a:sym typeface="Helvetica Neue"/>
            </a:endParaRPr>
          </a:p>
          <a:p>
            <a:pPr marL="0" lvl="0" indent="0" algn="l" rtl="0">
              <a:spcBef>
                <a:spcPts val="0"/>
              </a:spcBef>
              <a:spcAft>
                <a:spcPts val="0"/>
              </a:spcAft>
              <a:buNone/>
            </a:pPr>
            <a:endParaRPr sz="1800" b="1">
              <a:solidFill>
                <a:srgbClr val="E69138"/>
              </a:solidFill>
              <a:latin typeface="Helvetica Neue"/>
              <a:ea typeface="Helvetica Neue"/>
              <a:cs typeface="Helvetica Neue"/>
              <a:sym typeface="Helvetica Neue"/>
            </a:endParaRPr>
          </a:p>
          <a:p>
            <a:pPr marL="457200" lvl="0" indent="-342900" algn="l" rtl="0">
              <a:spcBef>
                <a:spcPts val="0"/>
              </a:spcBef>
              <a:spcAft>
                <a:spcPts val="0"/>
              </a:spcAft>
              <a:buClr>
                <a:srgbClr val="E69138"/>
              </a:buClr>
              <a:buSzPts val="1800"/>
              <a:buFont typeface="Helvetica Neue"/>
              <a:buChar char="●"/>
            </a:pPr>
            <a:r>
              <a:rPr lang="en" sz="1800" b="1">
                <a:solidFill>
                  <a:srgbClr val="E69138"/>
                </a:solidFill>
                <a:latin typeface="Helvetica Neue"/>
                <a:ea typeface="Helvetica Neue"/>
                <a:cs typeface="Helvetica Neue"/>
                <a:sym typeface="Helvetica Neue"/>
              </a:rPr>
              <a:t>To use the identified patterns to build models which may be able to predict the attributes that positively correlate with medals earned</a:t>
            </a:r>
            <a:endParaRPr sz="1800" b="1">
              <a:solidFill>
                <a:srgbClr val="E69138"/>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rot="-986111">
            <a:off x="519903" y="2638741"/>
            <a:ext cx="4782094" cy="9570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700">
                <a:latin typeface="Oswald Regular"/>
                <a:ea typeface="Oswald Regular"/>
                <a:cs typeface="Oswald Regular"/>
                <a:sym typeface="Oswald Regular"/>
              </a:rPr>
              <a:t>DATA QUESTIONS</a:t>
            </a:r>
            <a:endParaRPr sz="4700">
              <a:latin typeface="Oswald Regular"/>
              <a:ea typeface="Oswald Regular"/>
              <a:cs typeface="Oswald Regular"/>
              <a:sym typeface="Oswald Regular"/>
            </a:endParaRPr>
          </a:p>
        </p:txBody>
      </p:sp>
      <p:sp>
        <p:nvSpPr>
          <p:cNvPr id="90" name="Google Shape;90;p16"/>
          <p:cNvSpPr txBox="1"/>
          <p:nvPr/>
        </p:nvSpPr>
        <p:spPr>
          <a:xfrm rot="-977300">
            <a:off x="2023081" y="3022944"/>
            <a:ext cx="7160089" cy="2004072"/>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EFEFEF"/>
              </a:buClr>
              <a:buSzPts val="1800"/>
              <a:buFont typeface="Helvetica Neue Light"/>
              <a:buChar char="●"/>
            </a:pPr>
            <a:r>
              <a:rPr lang="en" sz="1800">
                <a:solidFill>
                  <a:srgbClr val="EFEFEF"/>
                </a:solidFill>
                <a:latin typeface="Helvetica Neue Light"/>
                <a:ea typeface="Helvetica Neue Light"/>
                <a:cs typeface="Helvetica Neue Light"/>
                <a:sym typeface="Helvetica Neue Light"/>
              </a:rPr>
              <a:t>Does an athlete’s estimated BMI affect their chances of winning a medal?</a:t>
            </a:r>
            <a:endParaRPr sz="1800">
              <a:solidFill>
                <a:srgbClr val="EFEFEF"/>
              </a:solidFill>
              <a:latin typeface="Helvetica Neue Light"/>
              <a:ea typeface="Helvetica Neue Light"/>
              <a:cs typeface="Helvetica Neue Light"/>
              <a:sym typeface="Helvetica Neue Light"/>
            </a:endParaRPr>
          </a:p>
          <a:p>
            <a:pPr marL="1828800" lvl="0" indent="-342900" algn="l" rtl="0">
              <a:spcBef>
                <a:spcPts val="0"/>
              </a:spcBef>
              <a:spcAft>
                <a:spcPts val="0"/>
              </a:spcAft>
              <a:buClr>
                <a:srgbClr val="EFEFEF"/>
              </a:buClr>
              <a:buSzPts val="1800"/>
              <a:buFont typeface="Helvetica Neue Light"/>
              <a:buChar char="●"/>
            </a:pPr>
            <a:r>
              <a:rPr lang="en" sz="1800">
                <a:solidFill>
                  <a:srgbClr val="EFEFEF"/>
                </a:solidFill>
                <a:latin typeface="Helvetica Neue Light"/>
                <a:ea typeface="Helvetica Neue Light"/>
                <a:cs typeface="Helvetica Neue Light"/>
                <a:sym typeface="Helvetica Neue Light"/>
              </a:rPr>
              <a:t>Is there a relationship between country and number of medals won?</a:t>
            </a:r>
            <a:endParaRPr sz="1800">
              <a:solidFill>
                <a:srgbClr val="EFEFEF"/>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sz="1800">
              <a:solidFill>
                <a:srgbClr val="EFEFEF"/>
              </a:solidFill>
              <a:latin typeface="Helvetica Neue Light"/>
              <a:ea typeface="Helvetica Neue Light"/>
              <a:cs typeface="Helvetica Neue Light"/>
              <a:sym typeface="Helvetica Neue Light"/>
            </a:endParaRPr>
          </a:p>
          <a:p>
            <a:pPr marL="3657600" lvl="0" indent="-342900" algn="l" rtl="0">
              <a:spcBef>
                <a:spcPts val="0"/>
              </a:spcBef>
              <a:spcAft>
                <a:spcPts val="0"/>
              </a:spcAft>
              <a:buClr>
                <a:srgbClr val="EFEFEF"/>
              </a:buClr>
              <a:buSzPts val="1800"/>
              <a:buFont typeface="Helvetica Neue Light"/>
              <a:buChar char="●"/>
            </a:pPr>
            <a:r>
              <a:rPr lang="en" sz="1800">
                <a:solidFill>
                  <a:srgbClr val="EFEFEF"/>
                </a:solidFill>
                <a:latin typeface="Helvetica Neue Light"/>
                <a:ea typeface="Helvetica Neue Light"/>
                <a:cs typeface="Helvetica Neue Light"/>
                <a:sym typeface="Helvetica Neue Light"/>
              </a:rPr>
              <a:t>Which athletes are most likely to be sponsored?</a:t>
            </a:r>
            <a:endParaRPr sz="1800">
              <a:solidFill>
                <a:srgbClr val="EFEFEF"/>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latin typeface="Oswald Regular"/>
                <a:ea typeface="Oswald Regular"/>
                <a:cs typeface="Oswald Regular"/>
                <a:sym typeface="Oswald Regular"/>
              </a:rPr>
              <a:t>TARGET AUDIENCE</a:t>
            </a:r>
            <a:endParaRPr sz="4100">
              <a:latin typeface="Oswald Regular"/>
              <a:ea typeface="Oswald Regular"/>
              <a:cs typeface="Oswald Regular"/>
              <a:sym typeface="Oswald Regular"/>
            </a:endParaRPr>
          </a:p>
        </p:txBody>
      </p:sp>
      <p:sp>
        <p:nvSpPr>
          <p:cNvPr id="96" name="Google Shape;96;p17"/>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t>Corporate sponsors: </a:t>
            </a:r>
            <a:endParaRPr sz="2000" b="1"/>
          </a:p>
          <a:p>
            <a:pPr marL="457200" lvl="0" indent="-336550" algn="l" rtl="0">
              <a:spcBef>
                <a:spcPts val="1600"/>
              </a:spcBef>
              <a:spcAft>
                <a:spcPts val="0"/>
              </a:spcAft>
              <a:buClr>
                <a:srgbClr val="222222"/>
              </a:buClr>
              <a:buSzPts val="1700"/>
              <a:buChar char="●"/>
            </a:pPr>
            <a:r>
              <a:rPr lang="en" sz="1800"/>
              <a:t>Procter &amp; Gamble</a:t>
            </a:r>
            <a:endParaRPr sz="1800"/>
          </a:p>
          <a:p>
            <a:pPr marL="457200" lvl="0" indent="-336550" algn="l" rtl="0">
              <a:spcBef>
                <a:spcPts val="0"/>
              </a:spcBef>
              <a:spcAft>
                <a:spcPts val="0"/>
              </a:spcAft>
              <a:buClr>
                <a:srgbClr val="222222"/>
              </a:buClr>
              <a:buSzPts val="1700"/>
              <a:buChar char="●"/>
            </a:pPr>
            <a:r>
              <a:rPr lang="en" sz="1800"/>
              <a:t>Airbnb</a:t>
            </a:r>
            <a:endParaRPr sz="1800"/>
          </a:p>
          <a:p>
            <a:pPr marL="457200" lvl="0" indent="-336550" algn="l" rtl="0">
              <a:spcBef>
                <a:spcPts val="0"/>
              </a:spcBef>
              <a:spcAft>
                <a:spcPts val="0"/>
              </a:spcAft>
              <a:buClr>
                <a:srgbClr val="222222"/>
              </a:buClr>
              <a:buSzPts val="1700"/>
              <a:buChar char="●"/>
            </a:pPr>
            <a:r>
              <a:rPr lang="en" sz="1800"/>
              <a:t>Alibaba Group</a:t>
            </a:r>
            <a:endParaRPr sz="1800"/>
          </a:p>
          <a:p>
            <a:pPr marL="457200" lvl="0" indent="-336550" algn="l" rtl="0">
              <a:spcBef>
                <a:spcPts val="0"/>
              </a:spcBef>
              <a:spcAft>
                <a:spcPts val="0"/>
              </a:spcAft>
              <a:buClr>
                <a:srgbClr val="222222"/>
              </a:buClr>
              <a:buSzPts val="1700"/>
              <a:buChar char="●"/>
            </a:pPr>
            <a:r>
              <a:rPr lang="en" sz="1800"/>
              <a:t>Atos</a:t>
            </a:r>
            <a:endParaRPr sz="1800"/>
          </a:p>
          <a:p>
            <a:pPr marL="457200" lvl="0" indent="-336550" algn="l" rtl="0">
              <a:spcBef>
                <a:spcPts val="0"/>
              </a:spcBef>
              <a:spcAft>
                <a:spcPts val="0"/>
              </a:spcAft>
              <a:buClr>
                <a:srgbClr val="222222"/>
              </a:buClr>
              <a:buSzPts val="1700"/>
              <a:buChar char="●"/>
            </a:pPr>
            <a:r>
              <a:rPr lang="en" sz="1800"/>
              <a:t>Bridgestone</a:t>
            </a:r>
            <a:endParaRPr sz="1800"/>
          </a:p>
          <a:p>
            <a:pPr marL="457200" lvl="0" indent="-336550" algn="l" rtl="0">
              <a:spcBef>
                <a:spcPts val="0"/>
              </a:spcBef>
              <a:spcAft>
                <a:spcPts val="0"/>
              </a:spcAft>
              <a:buClr>
                <a:srgbClr val="222222"/>
              </a:buClr>
              <a:buSzPts val="1700"/>
              <a:buChar char="●"/>
            </a:pPr>
            <a:r>
              <a:rPr lang="en" sz="1800"/>
              <a:t>The Coca-Cola Company</a:t>
            </a:r>
            <a:endParaRPr sz="1800"/>
          </a:p>
          <a:p>
            <a:pPr marL="457200" lvl="0" indent="-336550" algn="l" rtl="0">
              <a:spcBef>
                <a:spcPts val="0"/>
              </a:spcBef>
              <a:spcAft>
                <a:spcPts val="0"/>
              </a:spcAft>
              <a:buClr>
                <a:srgbClr val="222222"/>
              </a:buClr>
              <a:buSzPts val="1700"/>
              <a:buChar char="●"/>
            </a:pPr>
            <a:r>
              <a:rPr lang="en" sz="1800"/>
              <a:t>Dow Inc</a:t>
            </a:r>
            <a:endParaRPr sz="1800"/>
          </a:p>
          <a:p>
            <a:pPr marL="457200" lvl="0" indent="-336550" algn="l" rtl="0">
              <a:spcBef>
                <a:spcPts val="0"/>
              </a:spcBef>
              <a:spcAft>
                <a:spcPts val="0"/>
              </a:spcAft>
              <a:buClr>
                <a:srgbClr val="222222"/>
              </a:buClr>
              <a:buSzPts val="1700"/>
              <a:buChar char="●"/>
            </a:pPr>
            <a:r>
              <a:rPr lang="en" sz="1800"/>
              <a:t>General Electric</a:t>
            </a:r>
            <a:endParaRPr sz="1800"/>
          </a:p>
          <a:p>
            <a:pPr marL="457200" lvl="0" indent="-336550" algn="l" rtl="0">
              <a:spcBef>
                <a:spcPts val="0"/>
              </a:spcBef>
              <a:spcAft>
                <a:spcPts val="0"/>
              </a:spcAft>
              <a:buClr>
                <a:srgbClr val="222222"/>
              </a:buClr>
              <a:buSzPts val="1700"/>
              <a:buChar char="●"/>
            </a:pPr>
            <a:r>
              <a:rPr lang="en" sz="1800"/>
              <a:t>Intel</a:t>
            </a:r>
            <a:endParaRPr sz="1700">
              <a:solidFill>
                <a:srgbClr val="222222"/>
              </a:solidFill>
              <a:highlight>
                <a:srgbClr val="FFFFFF"/>
              </a:highlight>
            </a:endParaRPr>
          </a:p>
          <a:p>
            <a:pPr marL="0" lvl="0" indent="0" algn="l" rtl="0">
              <a:spcBef>
                <a:spcPts val="300"/>
              </a:spcBef>
              <a:spcAft>
                <a:spcPts val="1600"/>
              </a:spcAft>
              <a:buNone/>
            </a:pPr>
            <a:endParaRPr/>
          </a:p>
        </p:txBody>
      </p:sp>
      <p:pic>
        <p:nvPicPr>
          <p:cNvPr id="97" name="Google Shape;97;p17"/>
          <p:cNvPicPr preferRelativeResize="0"/>
          <p:nvPr/>
        </p:nvPicPr>
        <p:blipFill rotWithShape="1">
          <a:blip r:embed="rId3">
            <a:alphaModFix amt="74000"/>
          </a:blip>
          <a:srcRect t="13118" b="13265"/>
          <a:stretch/>
        </p:blipFill>
        <p:spPr>
          <a:xfrm>
            <a:off x="6325" y="3157125"/>
            <a:ext cx="4317300" cy="1986300"/>
          </a:xfrm>
          <a:prstGeom prst="flowChartManualInput">
            <a:avLst/>
          </a:prstGeom>
          <a:noFill/>
          <a:ln>
            <a:noFill/>
          </a:ln>
        </p:spPr>
      </p:pic>
      <p:sp>
        <p:nvSpPr>
          <p:cNvPr id="98" name="Google Shape;98;p17"/>
          <p:cNvSpPr/>
          <p:nvPr/>
        </p:nvSpPr>
        <p:spPr>
          <a:xfrm rot="10800000" flipH="1">
            <a:off x="8825" y="3157125"/>
            <a:ext cx="4274700" cy="1238700"/>
          </a:xfrm>
          <a:prstGeom prst="rtTriangl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4100">
                <a:latin typeface="Oswald Regular"/>
                <a:ea typeface="Oswald Regular"/>
                <a:cs typeface="Oswald Regular"/>
                <a:sym typeface="Oswald Regular"/>
              </a:rPr>
              <a:t>EXPLORATORY ANALYSIS</a:t>
            </a:r>
            <a:endParaRPr sz="4100">
              <a:latin typeface="Oswald Regular"/>
              <a:ea typeface="Oswald Regular"/>
              <a:cs typeface="Oswald Regular"/>
              <a:sym typeface="Oswald Regular"/>
            </a:endParaRPr>
          </a:p>
        </p:txBody>
      </p:sp>
      <p:sp>
        <p:nvSpPr>
          <p:cNvPr id="104" name="Google Shape;104;p18"/>
          <p:cNvSpPr txBox="1">
            <a:spLocks noGrp="1"/>
          </p:cNvSpPr>
          <p:nvPr>
            <p:ph type="body" idx="1"/>
          </p:nvPr>
        </p:nvSpPr>
        <p:spPr>
          <a:xfrm>
            <a:off x="3853775" y="210200"/>
            <a:ext cx="5133000" cy="47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rgbClr val="EFEFEF"/>
                </a:solidFill>
              </a:rPr>
              <a:t>Data Clean-Up</a:t>
            </a:r>
            <a:endParaRPr b="1" u="sng">
              <a:solidFill>
                <a:srgbClr val="EFEFEF"/>
              </a:solidFill>
            </a:endParaRPr>
          </a:p>
          <a:p>
            <a:pPr marL="457200" lvl="0" indent="-311150" algn="l" rtl="0">
              <a:spcBef>
                <a:spcPts val="1600"/>
              </a:spcBef>
              <a:spcAft>
                <a:spcPts val="0"/>
              </a:spcAft>
              <a:buClr>
                <a:srgbClr val="EFEFEF"/>
              </a:buClr>
              <a:buSzPts val="1300"/>
              <a:buChar char="●"/>
            </a:pPr>
            <a:r>
              <a:rPr lang="en">
                <a:solidFill>
                  <a:srgbClr val="EFEFEF"/>
                </a:solidFill>
              </a:rPr>
              <a:t>Removing/update NA’s, changing data types, choosing meaningful columns to keep and/or rename/re-arrange</a:t>
            </a:r>
            <a:endParaRPr>
              <a:solidFill>
                <a:srgbClr val="EFEFEF"/>
              </a:solidFill>
            </a:endParaRPr>
          </a:p>
          <a:p>
            <a:pPr marL="457200" lvl="0" indent="-311150" algn="l" rtl="0">
              <a:spcBef>
                <a:spcPts val="0"/>
              </a:spcBef>
              <a:spcAft>
                <a:spcPts val="0"/>
              </a:spcAft>
              <a:buClr>
                <a:srgbClr val="EFEFEF"/>
              </a:buClr>
              <a:buSzPts val="1300"/>
              <a:buChar char="●"/>
            </a:pPr>
            <a:r>
              <a:rPr lang="en">
                <a:solidFill>
                  <a:srgbClr val="EFEFEF"/>
                </a:solidFill>
              </a:rPr>
              <a:t>Dealing with age, weight, height, and calculating BMI</a:t>
            </a:r>
            <a:endParaRPr>
              <a:solidFill>
                <a:srgbClr val="EFEFEF"/>
              </a:solidFill>
            </a:endParaRPr>
          </a:p>
          <a:p>
            <a:pPr marL="457200" lvl="0" indent="-311150" algn="l" rtl="0">
              <a:spcBef>
                <a:spcPts val="0"/>
              </a:spcBef>
              <a:spcAft>
                <a:spcPts val="0"/>
              </a:spcAft>
              <a:buClr>
                <a:srgbClr val="EFEFEF"/>
              </a:buClr>
              <a:buSzPts val="1300"/>
              <a:buChar char="●"/>
            </a:pPr>
            <a:r>
              <a:rPr lang="en">
                <a:solidFill>
                  <a:srgbClr val="EFEFEF"/>
                </a:solidFill>
              </a:rPr>
              <a:t>Joining additional data sets</a:t>
            </a:r>
            <a:endParaRPr>
              <a:solidFill>
                <a:srgbClr val="EFEFEF"/>
              </a:solidFill>
            </a:endParaRPr>
          </a:p>
          <a:p>
            <a:pPr marL="914400" lvl="1" indent="-298450" algn="l" rtl="0">
              <a:spcBef>
                <a:spcPts val="0"/>
              </a:spcBef>
              <a:spcAft>
                <a:spcPts val="0"/>
              </a:spcAft>
              <a:buClr>
                <a:srgbClr val="EFEFEF"/>
              </a:buClr>
              <a:buSzPts val="1100"/>
              <a:buChar char="○"/>
            </a:pPr>
            <a:r>
              <a:rPr lang="en">
                <a:solidFill>
                  <a:srgbClr val="EFEFEF"/>
                </a:solidFill>
              </a:rPr>
              <a:t>Country data including GDP and population</a:t>
            </a:r>
            <a:endParaRPr>
              <a:solidFill>
                <a:srgbClr val="EFEFEF"/>
              </a:solidFill>
            </a:endParaRPr>
          </a:p>
          <a:p>
            <a:pPr marL="914400" lvl="1" indent="-298450" algn="l" rtl="0">
              <a:spcBef>
                <a:spcPts val="0"/>
              </a:spcBef>
              <a:spcAft>
                <a:spcPts val="0"/>
              </a:spcAft>
              <a:buClr>
                <a:srgbClr val="EFEFEF"/>
              </a:buClr>
              <a:buSzPts val="1100"/>
              <a:buChar char="○"/>
            </a:pPr>
            <a:r>
              <a:rPr lang="en">
                <a:solidFill>
                  <a:srgbClr val="EFEFEF"/>
                </a:solidFill>
              </a:rPr>
              <a:t>Events data including venue and event name</a:t>
            </a:r>
            <a:endParaRPr>
              <a:solidFill>
                <a:srgbClr val="EFEFEF"/>
              </a:solidFill>
            </a:endParaRPr>
          </a:p>
          <a:p>
            <a:pPr marL="1371600" lvl="0" indent="457200" algn="l" rtl="0">
              <a:spcBef>
                <a:spcPts val="1600"/>
              </a:spcBef>
              <a:spcAft>
                <a:spcPts val="0"/>
              </a:spcAft>
              <a:buNone/>
            </a:pPr>
            <a:r>
              <a:rPr lang="en" b="1" u="sng">
                <a:solidFill>
                  <a:srgbClr val="EFEFEF"/>
                </a:solidFill>
              </a:rPr>
              <a:t>Beginning with Histograms &amp; Box Plots</a:t>
            </a:r>
            <a:endParaRPr b="1" u="sng">
              <a:solidFill>
                <a:srgbClr val="EFEFEF"/>
              </a:solidFill>
            </a:endParaRPr>
          </a:p>
          <a:p>
            <a:pPr marL="2286000" lvl="0" indent="-311150" algn="l" rtl="0">
              <a:spcBef>
                <a:spcPts val="1600"/>
              </a:spcBef>
              <a:spcAft>
                <a:spcPts val="0"/>
              </a:spcAft>
              <a:buClr>
                <a:srgbClr val="EFEFEF"/>
              </a:buClr>
              <a:buSzPts val="1300"/>
              <a:buChar char="●"/>
            </a:pPr>
            <a:r>
              <a:rPr lang="en">
                <a:solidFill>
                  <a:srgbClr val="EFEFEF"/>
                </a:solidFill>
              </a:rPr>
              <a:t>Analyzing spread of medals by age and gender</a:t>
            </a:r>
            <a:endParaRPr>
              <a:solidFill>
                <a:srgbClr val="EFEFEF"/>
              </a:solidFill>
            </a:endParaRPr>
          </a:p>
          <a:p>
            <a:pPr marL="1371600" lvl="0" indent="457200" algn="l" rtl="0">
              <a:spcBef>
                <a:spcPts val="1600"/>
              </a:spcBef>
              <a:spcAft>
                <a:spcPts val="0"/>
              </a:spcAft>
              <a:buNone/>
            </a:pPr>
            <a:r>
              <a:rPr lang="en" b="1" u="sng">
                <a:solidFill>
                  <a:srgbClr val="EFEFEF"/>
                </a:solidFill>
              </a:rPr>
              <a:t>Exploring Spread with Heat Maps</a:t>
            </a:r>
            <a:endParaRPr b="1" u="sng">
              <a:solidFill>
                <a:srgbClr val="EFEFEF"/>
              </a:solidFill>
            </a:endParaRPr>
          </a:p>
          <a:p>
            <a:pPr marL="2286000" lvl="0" indent="-311150" algn="l" rtl="0">
              <a:spcBef>
                <a:spcPts val="1600"/>
              </a:spcBef>
              <a:spcAft>
                <a:spcPts val="0"/>
              </a:spcAft>
              <a:buClr>
                <a:srgbClr val="EFEFEF"/>
              </a:buClr>
              <a:buSzPts val="1300"/>
              <a:buChar char="●"/>
            </a:pPr>
            <a:r>
              <a:rPr lang="en">
                <a:solidFill>
                  <a:srgbClr val="EFEFEF"/>
                </a:solidFill>
              </a:rPr>
              <a:t>Identifying clusters where gender or a range of age or BMI show an impact on the number of medals individual athletes win</a:t>
            </a:r>
            <a:endParaRPr>
              <a:solidFill>
                <a:srgbClr val="EFEFEF"/>
              </a:solidFill>
            </a:endParaRPr>
          </a:p>
          <a:p>
            <a:pPr marL="0" lvl="0" indent="0" algn="l" rtl="0">
              <a:spcBef>
                <a:spcPts val="1600"/>
              </a:spcBef>
              <a:spcAft>
                <a:spcPts val="0"/>
              </a:spcAft>
              <a:buNone/>
            </a:pPr>
            <a:r>
              <a:rPr lang="en">
                <a:solidFill>
                  <a:srgbClr val="EFEFEF"/>
                </a:solidFill>
              </a:rPr>
              <a:t>F</a:t>
            </a:r>
            <a:endParaRPr>
              <a:solidFill>
                <a:srgbClr val="EFEFEF"/>
              </a:solidFill>
            </a:endParaRPr>
          </a:p>
          <a:p>
            <a:pPr marL="0" lvl="0" indent="0" algn="l" rtl="0">
              <a:spcBef>
                <a:spcPts val="1600"/>
              </a:spcBef>
              <a:spcAft>
                <a:spcPts val="0"/>
              </a:spcAft>
              <a:buNone/>
            </a:pPr>
            <a:r>
              <a:rPr lang="en" b="1">
                <a:solidFill>
                  <a:srgbClr val="EFEFEF"/>
                </a:solidFill>
              </a:rPr>
              <a:t>		</a:t>
            </a:r>
            <a:endParaRPr b="1">
              <a:solidFill>
                <a:srgbClr val="EFEFEF"/>
              </a:solidFill>
            </a:endParaRPr>
          </a:p>
          <a:p>
            <a:pPr marL="0" lvl="0" indent="0" algn="l" rtl="0">
              <a:spcBef>
                <a:spcPts val="1600"/>
              </a:spcBef>
              <a:spcAft>
                <a:spcPts val="0"/>
              </a:spcAft>
              <a:buNone/>
            </a:pPr>
            <a:endParaRPr>
              <a:solidFill>
                <a:srgbClr val="EFEFEF"/>
              </a:solidFill>
            </a:endParaRPr>
          </a:p>
          <a:p>
            <a:pPr marL="0" lvl="0" indent="0" algn="l" rtl="0">
              <a:spcBef>
                <a:spcPts val="1600"/>
              </a:spcBef>
              <a:spcAft>
                <a:spcPts val="1600"/>
              </a:spcAft>
              <a:buNone/>
            </a:pPr>
            <a:endParaRPr>
              <a:solidFill>
                <a:srgbClr val="EFEFEF"/>
              </a:solidFill>
            </a:endParaRPr>
          </a:p>
        </p:txBody>
      </p:sp>
      <p:pic>
        <p:nvPicPr>
          <p:cNvPr id="105" name="Google Shape;105;p18"/>
          <p:cNvPicPr preferRelativeResize="0"/>
          <p:nvPr/>
        </p:nvPicPr>
        <p:blipFill>
          <a:blip r:embed="rId3">
            <a:alphaModFix/>
          </a:blip>
          <a:stretch>
            <a:fillRect/>
          </a:stretch>
        </p:blipFill>
        <p:spPr>
          <a:xfrm>
            <a:off x="2047325" y="2182925"/>
            <a:ext cx="3354450" cy="3255625"/>
          </a:xfrm>
          <a:prstGeom prst="rect">
            <a:avLst/>
          </a:prstGeom>
          <a:noFill/>
          <a:ln>
            <a:noFill/>
          </a:ln>
        </p:spPr>
      </p:pic>
      <p:pic>
        <p:nvPicPr>
          <p:cNvPr id="106" name="Google Shape;106;p18"/>
          <p:cNvPicPr preferRelativeResize="0"/>
          <p:nvPr/>
        </p:nvPicPr>
        <p:blipFill>
          <a:blip r:embed="rId4">
            <a:alphaModFix/>
          </a:blip>
          <a:stretch>
            <a:fillRect/>
          </a:stretch>
        </p:blipFill>
        <p:spPr>
          <a:xfrm>
            <a:off x="2168495" y="2293350"/>
            <a:ext cx="3105469" cy="186383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p:nvPr/>
        </p:nvSpPr>
        <p:spPr>
          <a:xfrm>
            <a:off x="2985225" y="-1500"/>
            <a:ext cx="13563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83125" y="500925"/>
            <a:ext cx="3127500" cy="18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latin typeface="Oswald Regular"/>
                <a:ea typeface="Oswald Regular"/>
                <a:cs typeface="Oswald Regular"/>
                <a:sym typeface="Oswald Regular"/>
              </a:rPr>
              <a:t>DESCRIPTIVE STATS ANALYSIS</a:t>
            </a:r>
            <a:endParaRPr sz="4100">
              <a:latin typeface="Oswald Regular"/>
              <a:ea typeface="Oswald Regular"/>
              <a:cs typeface="Oswald Regular"/>
              <a:sym typeface="Oswald Regular"/>
            </a:endParaRPr>
          </a:p>
          <a:p>
            <a:pPr marL="0" lvl="0" indent="0" algn="l" rtl="0">
              <a:spcBef>
                <a:spcPts val="0"/>
              </a:spcBef>
              <a:spcAft>
                <a:spcPts val="0"/>
              </a:spcAft>
              <a:buNone/>
            </a:pPr>
            <a:endParaRPr/>
          </a:p>
        </p:txBody>
      </p:sp>
      <p:sp>
        <p:nvSpPr>
          <p:cNvPr id="113" name="Google Shape;113;p19"/>
          <p:cNvSpPr txBox="1">
            <a:spLocks noGrp="1"/>
          </p:cNvSpPr>
          <p:nvPr>
            <p:ph type="body" idx="1"/>
          </p:nvPr>
        </p:nvSpPr>
        <p:spPr>
          <a:xfrm>
            <a:off x="83100" y="2543050"/>
            <a:ext cx="3127500" cy="22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Histograms:</a:t>
            </a:r>
            <a:endParaRPr sz="1600" b="1"/>
          </a:p>
          <a:p>
            <a:pPr marL="0" lvl="0" indent="0" algn="l" rtl="0">
              <a:spcBef>
                <a:spcPts val="1600"/>
              </a:spcBef>
              <a:spcAft>
                <a:spcPts val="1600"/>
              </a:spcAft>
              <a:buNone/>
            </a:pPr>
            <a:r>
              <a:rPr lang="en" sz="1600"/>
              <a:t>These histograms show the general dispersion of each relevant entity in our dataset</a:t>
            </a:r>
            <a:endParaRPr sz="1600"/>
          </a:p>
        </p:txBody>
      </p:sp>
      <p:pic>
        <p:nvPicPr>
          <p:cNvPr id="114" name="Google Shape;114;p19"/>
          <p:cNvPicPr preferRelativeResize="0"/>
          <p:nvPr/>
        </p:nvPicPr>
        <p:blipFill>
          <a:blip r:embed="rId3">
            <a:alphaModFix/>
          </a:blip>
          <a:stretch>
            <a:fillRect/>
          </a:stretch>
        </p:blipFill>
        <p:spPr>
          <a:xfrm>
            <a:off x="3053800" y="168950"/>
            <a:ext cx="6134099" cy="4851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latin typeface="Oswald Regular"/>
                <a:ea typeface="Oswald Regular"/>
                <a:cs typeface="Oswald Regular"/>
                <a:sym typeface="Oswald Regular"/>
              </a:rPr>
              <a:t>DESCRIPTIVE STATS ANALYSIS</a:t>
            </a:r>
            <a:endParaRPr sz="4100">
              <a:latin typeface="Oswald Regular"/>
              <a:ea typeface="Oswald Regular"/>
              <a:cs typeface="Oswald Regular"/>
              <a:sym typeface="Oswald Regular"/>
            </a:endParaRPr>
          </a:p>
        </p:txBody>
      </p:sp>
      <p:sp>
        <p:nvSpPr>
          <p:cNvPr id="120" name="Google Shape;120;p20"/>
          <p:cNvSpPr txBox="1">
            <a:spLocks noGrp="1"/>
          </p:cNvSpPr>
          <p:nvPr>
            <p:ph type="body" idx="1"/>
          </p:nvPr>
        </p:nvSpPr>
        <p:spPr>
          <a:xfrm>
            <a:off x="2761050" y="1569513"/>
            <a:ext cx="2220300" cy="157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This boxplot illustrates the average age by gender of the players. In general, there isn’t much of a difference. The average age of female players is slightly less than males. </a:t>
            </a:r>
            <a:endParaRPr sz="1100"/>
          </a:p>
        </p:txBody>
      </p:sp>
      <p:sp>
        <p:nvSpPr>
          <p:cNvPr id="121" name="Google Shape;121;p20"/>
          <p:cNvSpPr txBox="1">
            <a:spLocks noGrp="1"/>
          </p:cNvSpPr>
          <p:nvPr>
            <p:ph type="body" idx="2"/>
          </p:nvPr>
        </p:nvSpPr>
        <p:spPr>
          <a:xfrm>
            <a:off x="5213400" y="4407900"/>
            <a:ext cx="3999900" cy="47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This heat map shows the range of players and medals won across age and calculated BMI. The overall cluster gives an indication of the age and BMI ranges for successful athletes</a:t>
            </a:r>
            <a:endParaRPr sz="1100"/>
          </a:p>
        </p:txBody>
      </p:sp>
      <p:pic>
        <p:nvPicPr>
          <p:cNvPr id="122" name="Google Shape;122;p20"/>
          <p:cNvPicPr preferRelativeResize="0"/>
          <p:nvPr/>
        </p:nvPicPr>
        <p:blipFill>
          <a:blip r:embed="rId3">
            <a:alphaModFix/>
          </a:blip>
          <a:stretch>
            <a:fillRect/>
          </a:stretch>
        </p:blipFill>
        <p:spPr>
          <a:xfrm>
            <a:off x="6925" y="1301525"/>
            <a:ext cx="2853174" cy="2115775"/>
          </a:xfrm>
          <a:prstGeom prst="rect">
            <a:avLst/>
          </a:prstGeom>
          <a:noFill/>
          <a:ln>
            <a:noFill/>
          </a:ln>
        </p:spPr>
      </p:pic>
      <p:pic>
        <p:nvPicPr>
          <p:cNvPr id="123" name="Google Shape;123;p20"/>
          <p:cNvPicPr preferRelativeResize="0"/>
          <p:nvPr/>
        </p:nvPicPr>
        <p:blipFill>
          <a:blip r:embed="rId4">
            <a:alphaModFix/>
          </a:blip>
          <a:stretch>
            <a:fillRect/>
          </a:stretch>
        </p:blipFill>
        <p:spPr>
          <a:xfrm>
            <a:off x="311725" y="3419900"/>
            <a:ext cx="2688101" cy="1723600"/>
          </a:xfrm>
          <a:prstGeom prst="rect">
            <a:avLst/>
          </a:prstGeom>
          <a:noFill/>
          <a:ln>
            <a:noFill/>
          </a:ln>
        </p:spPr>
      </p:pic>
      <p:pic>
        <p:nvPicPr>
          <p:cNvPr id="124" name="Google Shape;124;p20"/>
          <p:cNvPicPr preferRelativeResize="0"/>
          <p:nvPr/>
        </p:nvPicPr>
        <p:blipFill>
          <a:blip r:embed="rId5">
            <a:alphaModFix/>
          </a:blip>
          <a:stretch>
            <a:fillRect/>
          </a:stretch>
        </p:blipFill>
        <p:spPr>
          <a:xfrm>
            <a:off x="5004349" y="1301520"/>
            <a:ext cx="3999899" cy="3174430"/>
          </a:xfrm>
          <a:prstGeom prst="rect">
            <a:avLst/>
          </a:prstGeom>
          <a:noFill/>
          <a:ln>
            <a:noFill/>
          </a:ln>
        </p:spPr>
      </p:pic>
      <p:sp>
        <p:nvSpPr>
          <p:cNvPr id="125" name="Google Shape;125;p20"/>
          <p:cNvSpPr txBox="1">
            <a:spLocks noGrp="1"/>
          </p:cNvSpPr>
          <p:nvPr>
            <p:ph type="body" idx="1"/>
          </p:nvPr>
        </p:nvSpPr>
        <p:spPr>
          <a:xfrm>
            <a:off x="2860088" y="3511325"/>
            <a:ext cx="2220300" cy="157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This plot shows the central tendency of ages by number of medals won. In general, it seems that as more medals are won, the average age is decreasing - with the exception of one 6 medal winner in their early 30’s </a:t>
            </a:r>
            <a:endParaRPr sz="1100"/>
          </a:p>
        </p:txBody>
      </p:sp>
      <p:sp>
        <p:nvSpPr>
          <p:cNvPr id="126" name="Google Shape;126;p20"/>
          <p:cNvSpPr txBox="1"/>
          <p:nvPr/>
        </p:nvSpPr>
        <p:spPr>
          <a:xfrm>
            <a:off x="836375" y="3358925"/>
            <a:ext cx="1577400" cy="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Number of  Medals by Age</a:t>
            </a:r>
            <a:endParaRPr sz="900" b="1">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idx="4294967295"/>
          </p:nvPr>
        </p:nvSpPr>
        <p:spPr>
          <a:xfrm>
            <a:off x="311725" y="500925"/>
            <a:ext cx="8527800" cy="723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600">
                <a:latin typeface="Oswald Regular"/>
                <a:ea typeface="Oswald Regular"/>
                <a:cs typeface="Oswald Regular"/>
                <a:sym typeface="Oswald Regular"/>
              </a:rPr>
              <a:t>WORLD MAP: MEDALS BY TOP COUNTRIES</a:t>
            </a:r>
            <a:endParaRPr sz="2600">
              <a:latin typeface="Oswald Regular"/>
              <a:ea typeface="Oswald Regular"/>
              <a:cs typeface="Oswald Regular"/>
              <a:sym typeface="Oswald Regular"/>
            </a:endParaRPr>
          </a:p>
        </p:txBody>
      </p:sp>
      <p:sp>
        <p:nvSpPr>
          <p:cNvPr id="132" name="Google Shape;132;p21"/>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These maps shows the top countries by number of medals won with the USA having the most</a:t>
            </a:r>
            <a:endParaRPr/>
          </a:p>
        </p:txBody>
      </p:sp>
      <p:pic>
        <p:nvPicPr>
          <p:cNvPr id="133" name="Google Shape;133;p21"/>
          <p:cNvPicPr preferRelativeResize="0"/>
          <p:nvPr/>
        </p:nvPicPr>
        <p:blipFill>
          <a:blip r:embed="rId3">
            <a:alphaModFix/>
          </a:blip>
          <a:stretch>
            <a:fillRect/>
          </a:stretch>
        </p:blipFill>
        <p:spPr>
          <a:xfrm>
            <a:off x="4713575" y="1256000"/>
            <a:ext cx="4430423" cy="2788474"/>
          </a:xfrm>
          <a:prstGeom prst="rect">
            <a:avLst/>
          </a:prstGeom>
          <a:noFill/>
          <a:ln>
            <a:noFill/>
          </a:ln>
        </p:spPr>
      </p:pic>
      <p:pic>
        <p:nvPicPr>
          <p:cNvPr id="134" name="Google Shape;134;p21"/>
          <p:cNvPicPr preferRelativeResize="0"/>
          <p:nvPr/>
        </p:nvPicPr>
        <p:blipFill>
          <a:blip r:embed="rId4">
            <a:alphaModFix/>
          </a:blip>
          <a:stretch>
            <a:fillRect/>
          </a:stretch>
        </p:blipFill>
        <p:spPr>
          <a:xfrm>
            <a:off x="127150" y="1256000"/>
            <a:ext cx="4350801" cy="2701299"/>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835</Words>
  <Application>Microsoft Macintosh PowerPoint</Application>
  <PresentationFormat>On-screen Show (16:9)</PresentationFormat>
  <Paragraphs>90</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Helvetica Neue Light</vt:lpstr>
      <vt:lpstr>Roboto</vt:lpstr>
      <vt:lpstr>Merriweather</vt:lpstr>
      <vt:lpstr>Oswald Regular</vt:lpstr>
      <vt:lpstr>Helvetica Neue</vt:lpstr>
      <vt:lpstr>Arial</vt:lpstr>
      <vt:lpstr>Paradigm</vt:lpstr>
      <vt:lpstr>Research Presentation </vt:lpstr>
      <vt:lpstr>OVERVIEW</vt:lpstr>
      <vt:lpstr>OBJECTIVES</vt:lpstr>
      <vt:lpstr>DATA QUESTIONS</vt:lpstr>
      <vt:lpstr>TARGET AUDIENCE</vt:lpstr>
      <vt:lpstr>EXPLORATORY ANALYSIS</vt:lpstr>
      <vt:lpstr>DESCRIPTIVE STATS ANALYSIS </vt:lpstr>
      <vt:lpstr>DESCRIPTIVE STATS ANALYSIS</vt:lpstr>
      <vt:lpstr>WORLD MAP: MEDALS BY TOP COUNTRIES</vt:lpstr>
      <vt:lpstr>BAR CHART: MEDALS BY SPORT</vt:lpstr>
      <vt:lpstr>Scatter Plots: Total Medals by Sport and Age vs. by Sport and BMI  </vt:lpstr>
      <vt:lpstr>LINEAR REGRESSION*      * Likely better fit with some other regression model, however due to the scope of the project we looked instead at where we could see significant correlation to total medals </vt:lpstr>
      <vt:lpstr>MULTILINEAR REGRESSION </vt:lpstr>
      <vt:lpstr>PREDICTIVE ANALYSIS</vt:lpstr>
      <vt:lpstr>PRESCRIPTIVE RESULTS</vt:lpstr>
      <vt:lpstr>TOP ATHLETES BY BREAKDOWN OF MEDAL TYPE</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 </dc:title>
  <cp:lastModifiedBy>Sathish Kumar Rajendiran</cp:lastModifiedBy>
  <cp:revision>1</cp:revision>
  <dcterms:modified xsi:type="dcterms:W3CDTF">2020-07-02T22:33:27Z</dcterms:modified>
</cp:coreProperties>
</file>